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74" r:id="rId3"/>
    <p:sldId id="275" r:id="rId4"/>
    <p:sldId id="276" r:id="rId5"/>
    <p:sldId id="277" r:id="rId6"/>
    <p:sldId id="278" r:id="rId7"/>
    <p:sldId id="280" r:id="rId8"/>
    <p:sldId id="285" r:id="rId9"/>
    <p:sldId id="282" r:id="rId10"/>
    <p:sldId id="286" r:id="rId11"/>
    <p:sldId id="288" r:id="rId12"/>
    <p:sldId id="290" r:id="rId13"/>
    <p:sldId id="292" r:id="rId14"/>
    <p:sldId id="291" r:id="rId15"/>
    <p:sldId id="293" r:id="rId16"/>
    <p:sldId id="284" r:id="rId17"/>
    <p:sldId id="281" r:id="rId18"/>
    <p:sldId id="294" r:id="rId19"/>
    <p:sldId id="295" r:id="rId20"/>
    <p:sldId id="296" r:id="rId21"/>
    <p:sldId id="297" r:id="rId22"/>
    <p:sldId id="298" r:id="rId23"/>
    <p:sldId id="301" r:id="rId24"/>
    <p:sldId id="302" r:id="rId25"/>
    <p:sldId id="303" r:id="rId26"/>
    <p:sldId id="305" r:id="rId27"/>
    <p:sldId id="306" r:id="rId28"/>
    <p:sldId id="307" r:id="rId29"/>
    <p:sldId id="309" r:id="rId30"/>
    <p:sldId id="310" r:id="rId31"/>
    <p:sldId id="311" r:id="rId32"/>
    <p:sldId id="312" r:id="rId33"/>
    <p:sldId id="273" r:id="rId34"/>
    <p:sldId id="271" r:id="rId35"/>
    <p:sldId id="257" r:id="rId36"/>
    <p:sldId id="264" r:id="rId37"/>
    <p:sldId id="256" r:id="rId38"/>
    <p:sldId id="259" r:id="rId39"/>
    <p:sldId id="260" r:id="rId40"/>
    <p:sldId id="269" r:id="rId41"/>
    <p:sldId id="263" r:id="rId42"/>
    <p:sldId id="266" r:id="rId43"/>
    <p:sldId id="270" r:id="rId44"/>
    <p:sldId id="265" r:id="rId45"/>
    <p:sldId id="268" r:id="rId46"/>
    <p:sldId id="314" r:id="rId47"/>
    <p:sldId id="313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B8CF76A-A074-4D16-8524-0665BB66B2F6}">
          <p14:sldIdLst>
            <p14:sldId id="272"/>
            <p14:sldId id="274"/>
            <p14:sldId id="275"/>
            <p14:sldId id="276"/>
          </p14:sldIdLst>
        </p14:section>
        <p14:section name="Technical Approach" id="{3A6F2C40-1096-4AF9-9B32-79611E5D78B0}">
          <p14:sldIdLst>
            <p14:sldId id="277"/>
            <p14:sldId id="278"/>
            <p14:sldId id="280"/>
            <p14:sldId id="285"/>
            <p14:sldId id="282"/>
            <p14:sldId id="286"/>
            <p14:sldId id="288"/>
            <p14:sldId id="290"/>
            <p14:sldId id="292"/>
            <p14:sldId id="291"/>
            <p14:sldId id="293"/>
            <p14:sldId id="284"/>
            <p14:sldId id="281"/>
          </p14:sldIdLst>
        </p14:section>
        <p14:section name="Incremental Parsing" id="{06F0A0F5-F06B-4C23-87D4-BCFE39A8D72F}">
          <p14:sldIdLst>
            <p14:sldId id="294"/>
            <p14:sldId id="295"/>
            <p14:sldId id="296"/>
            <p14:sldId id="297"/>
            <p14:sldId id="298"/>
            <p14:sldId id="301"/>
            <p14:sldId id="302"/>
            <p14:sldId id="303"/>
            <p14:sldId id="305"/>
            <p14:sldId id="306"/>
            <p14:sldId id="307"/>
            <p14:sldId id="309"/>
            <p14:sldId id="310"/>
            <p14:sldId id="311"/>
            <p14:sldId id="312"/>
          </p14:sldIdLst>
        </p14:section>
        <p14:section name="Test Set Example" id="{213271B6-36D4-47AA-8FCA-0D6A6E11A171}">
          <p14:sldIdLst>
            <p14:sldId id="273"/>
            <p14:sldId id="271"/>
            <p14:sldId id="257"/>
            <p14:sldId id="264"/>
            <p14:sldId id="256"/>
            <p14:sldId id="259"/>
            <p14:sldId id="260"/>
            <p14:sldId id="269"/>
            <p14:sldId id="263"/>
            <p14:sldId id="266"/>
            <p14:sldId id="270"/>
            <p14:sldId id="265"/>
            <p14:sldId id="268"/>
          </p14:sldIdLst>
        </p14:section>
        <p14:section name="Results" id="{C31E1FFD-BA04-4FA7-8469-B3070DB4D03F}">
          <p14:sldIdLst>
            <p14:sldId id="314"/>
            <p14:sldId id="31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04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2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23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83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32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6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97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01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60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27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91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B89C5-26A9-4DF9-8011-F797CFD69749}" type="datetimeFigureOut">
              <a:rPr lang="en-US" smtClean="0"/>
              <a:t>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00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Incrementally Parsing Referring Expressions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Brown Computer Science Thesis</a:t>
            </a:r>
          </a:p>
          <a:p>
            <a:r>
              <a:rPr lang="en-US" dirty="0"/>
              <a:t>2016</a:t>
            </a:r>
          </a:p>
          <a:p>
            <a:r>
              <a:rPr lang="en-US" dirty="0"/>
              <a:t>Gaurav Manek</a:t>
            </a:r>
          </a:p>
          <a:p>
            <a:r>
              <a:rPr lang="en-US" dirty="0"/>
              <a:t>(Prof. Stefanie Tellex)</a:t>
            </a:r>
          </a:p>
        </p:txBody>
      </p:sp>
    </p:spTree>
    <p:extLst>
      <p:ext uri="{BB962C8B-B14F-4D97-AF65-F5344CB8AC3E}">
        <p14:creationId xmlns:p14="http://schemas.microsoft.com/office/powerpoint/2010/main" val="3795687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201885"/>
              </p:ext>
            </p:extLst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 rot="5400000">
            <a:off x="-1013254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72926" y="2999666"/>
                <a:ext cx="12760754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999666"/>
                <a:ext cx="12760754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/>
          <p:cNvSpPr/>
          <p:nvPr/>
        </p:nvSpPr>
        <p:spPr>
          <a:xfrm rot="5400000">
            <a:off x="3345178" y="691985"/>
            <a:ext cx="137160" cy="56692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54906" y="3600490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9044940" y="935825"/>
            <a:ext cx="137160" cy="51816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444068" y="3600490"/>
            <a:ext cx="12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Groundings</a:t>
            </a:r>
          </a:p>
        </p:txBody>
      </p:sp>
    </p:spTree>
    <p:extLst>
      <p:ext uri="{BB962C8B-B14F-4D97-AF65-F5344CB8AC3E}">
        <p14:creationId xmlns:p14="http://schemas.microsoft.com/office/powerpoint/2010/main" val="4084148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 rot="5400000">
            <a:off x="-1013254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72926" y="2491666"/>
                <a:ext cx="12760754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491666"/>
                <a:ext cx="12760754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/>
          <p:cNvSpPr/>
          <p:nvPr/>
        </p:nvSpPr>
        <p:spPr>
          <a:xfrm rot="5400000">
            <a:off x="3345178" y="1443825"/>
            <a:ext cx="137160" cy="56692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54906" y="4352330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9044940" y="1687665"/>
            <a:ext cx="137160" cy="51816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444068" y="4352330"/>
            <a:ext cx="12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Groundings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/>
              <p:cNvSpPr/>
              <p:nvPr/>
            </p:nvSpPr>
            <p:spPr>
              <a:xfrm>
                <a:off x="172926" y="3260290"/>
                <a:ext cx="12760754" cy="1030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3260290"/>
                <a:ext cx="12760754" cy="10303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379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 rot="5400000">
            <a:off x="-1074214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72926" y="2491666"/>
                <a:ext cx="12760754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491666"/>
                <a:ext cx="12760754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/>
          <p:cNvSpPr/>
          <p:nvPr/>
        </p:nvSpPr>
        <p:spPr>
          <a:xfrm rot="5400000">
            <a:off x="7296238" y="3426206"/>
            <a:ext cx="137160" cy="170451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166799" y="4375145"/>
            <a:ext cx="239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Identify the Preposition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9680494" y="2973459"/>
            <a:ext cx="137160" cy="261001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931350" y="436557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Unigram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/>
              <p:cNvSpPr/>
              <p:nvPr/>
            </p:nvSpPr>
            <p:spPr>
              <a:xfrm>
                <a:off x="172926" y="3260290"/>
                <a:ext cx="12760754" cy="1030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3260290"/>
                <a:ext cx="12760754" cy="10303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6512559" y="3505200"/>
            <a:ext cx="1704518" cy="3759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025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32" grpId="0" animBg="1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 rot="5400000">
            <a:off x="-911654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72926" y="2491666"/>
                <a:ext cx="12760754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491666"/>
                <a:ext cx="12760754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/>
          <p:cNvSpPr/>
          <p:nvPr/>
        </p:nvSpPr>
        <p:spPr>
          <a:xfrm rot="5400000">
            <a:off x="7296238" y="3426206"/>
            <a:ext cx="137160" cy="170451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166799" y="4375145"/>
            <a:ext cx="239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Identify the Preposition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9680494" y="2973459"/>
            <a:ext cx="137160" cy="261001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931350" y="436557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Unigram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/>
              <p:cNvSpPr/>
              <p:nvPr/>
            </p:nvSpPr>
            <p:spPr>
              <a:xfrm>
                <a:off x="172926" y="3260290"/>
                <a:ext cx="12760754" cy="1030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3260290"/>
                <a:ext cx="12760754" cy="10303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6512559" y="3505200"/>
            <a:ext cx="1704518" cy="3759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600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32" grpId="0" animBg="1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 rot="5400000">
            <a:off x="-1033574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72926" y="2491666"/>
                <a:ext cx="12760754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491666"/>
                <a:ext cx="12760754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/>
              <p:cNvSpPr/>
              <p:nvPr/>
            </p:nvSpPr>
            <p:spPr>
              <a:xfrm>
                <a:off x="172926" y="2874210"/>
                <a:ext cx="12760754" cy="1030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func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874210"/>
                <a:ext cx="12760754" cy="10303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/>
          <p:cNvSpPr/>
          <p:nvPr/>
        </p:nvSpPr>
        <p:spPr>
          <a:xfrm rot="5400000">
            <a:off x="3373300" y="841897"/>
            <a:ext cx="116716" cy="559284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968920" y="3744536"/>
            <a:ext cx="292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Spatial model of prepositions</a:t>
            </a:r>
          </a:p>
        </p:txBody>
      </p:sp>
    </p:spTree>
    <p:extLst>
      <p:ext uri="{BB962C8B-B14F-4D97-AF65-F5344CB8AC3E}">
        <p14:creationId xmlns:p14="http://schemas.microsoft.com/office/powerpoint/2010/main" val="162295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 rot="5400000">
            <a:off x="-1043734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72926" y="2491666"/>
                <a:ext cx="12760754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491666"/>
                <a:ext cx="12760754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/>
              <p:cNvSpPr/>
              <p:nvPr/>
            </p:nvSpPr>
            <p:spPr>
              <a:xfrm>
                <a:off x="172926" y="2874210"/>
                <a:ext cx="12760754" cy="1030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func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874210"/>
                <a:ext cx="12760754" cy="10303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172085" y="3904557"/>
                <a:ext cx="12760754" cy="1053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85" y="3904557"/>
                <a:ext cx="12760754" cy="10536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160437" y="5405853"/>
                <a:ext cx="5050155" cy="1239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/>
                  <a:t> is the feature generator.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the learned feature weight for preposition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a normalizing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is the set of all objects.</a:t>
                </a: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7" y="5405853"/>
                <a:ext cx="5050155" cy="1239314"/>
              </a:xfrm>
              <a:prstGeom prst="rect">
                <a:avLst/>
              </a:prstGeom>
              <a:blipFill>
                <a:blip r:embed="rId9"/>
                <a:stretch>
                  <a:fillRect t="-1478" b="-7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6499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7360" y="2044543"/>
            <a:ext cx="4101572" cy="32996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740132" y="482918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5400000">
            <a:off x="3585952" y="62186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2658645" y="482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2658645" y="482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2000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2000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2000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2000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2000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2000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2000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2000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2000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ight Brace 10"/>
          <p:cNvSpPr/>
          <p:nvPr/>
        </p:nvSpPr>
        <p:spPr>
          <a:xfrm rot="5400000">
            <a:off x="7253712" y="-111549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411645" y="167521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1675211"/>
                <a:ext cx="4857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7079405" y="167521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1675211"/>
                <a:ext cx="4910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99440" y="2445546"/>
                <a:ext cx="3837412" cy="3813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b="0" dirty="0"/>
              </a:p>
              <a:p>
                <a:pPr algn="ctr"/>
                <a:r>
                  <a:rPr lang="en-US" sz="2000" b="0" dirty="0"/>
                  <a:t>Unigram model over all objects.</a:t>
                </a:r>
              </a:p>
              <a:p>
                <a:pPr algn="ctr"/>
                <a:endParaRPr lang="en-US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≈5%</m:t>
                    </m:r>
                  </m:oMath>
                </a14:m>
                <a:r>
                  <a:rPr lang="en-US" sz="1600" b="0" dirty="0"/>
                  <a:t> is the smoothing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/>
                  <a:t> is how often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b="0" dirty="0"/>
                  <a:t> is used to refer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b="0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1600" b="0" dirty="0"/>
                  <a:t> is the set of all objects.</a:t>
                </a: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2445546"/>
                <a:ext cx="3837412" cy="3813095"/>
              </a:xfrm>
              <a:prstGeom prst="rect">
                <a:avLst/>
              </a:prstGeom>
              <a:blipFill>
                <a:blip r:embed="rId5"/>
                <a:stretch>
                  <a:fillRect l="-2698" b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520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487446" y="90301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46" y="90301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3585952" y="31009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285844" y="1467973"/>
                <a:ext cx="588104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sz="3200" b="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,…)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844" y="1467973"/>
                <a:ext cx="5881042" cy="492443"/>
              </a:xfrm>
              <a:prstGeom prst="rect">
                <a:avLst/>
              </a:prstGeom>
              <a:blipFill>
                <a:blip r:embed="rId3"/>
                <a:stretch>
                  <a:fillRect l="-4145" t="-24691" b="-49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2658645" y="29619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2658645" y="29619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ight Brace 10"/>
          <p:cNvSpPr/>
          <p:nvPr/>
        </p:nvSpPr>
        <p:spPr>
          <a:xfrm rot="5400000">
            <a:off x="7253712" y="13635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411645" y="41542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4154251"/>
                <a:ext cx="4857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7079405" y="41542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4154251"/>
                <a:ext cx="4910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/>
          <p:cNvSpPr/>
          <p:nvPr/>
        </p:nvSpPr>
        <p:spPr>
          <a:xfrm rot="5400000">
            <a:off x="6542302" y="4050406"/>
            <a:ext cx="137160" cy="116479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6295442" y="4812390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442" y="4812390"/>
                <a:ext cx="624145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/>
          <p:cNvSpPr/>
          <p:nvPr/>
        </p:nvSpPr>
        <p:spPr>
          <a:xfrm rot="5400000">
            <a:off x="8931645" y="3658977"/>
            <a:ext cx="137160" cy="194765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8688152" y="4812390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152" y="4812390"/>
                <a:ext cx="624145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4285844" y="2032929"/>
                <a:ext cx="5881042" cy="5627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sz="3200" b="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∏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endChr m:val="|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844" y="2032929"/>
                <a:ext cx="5881042" cy="562783"/>
              </a:xfrm>
              <a:prstGeom prst="rect">
                <a:avLst/>
              </a:prstGeom>
              <a:blipFill>
                <a:blip r:embed="rId9"/>
                <a:stretch>
                  <a:fillRect l="-4145" t="-8602" b="-43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064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our factorization allows for efficient incremental parsing.</a:t>
            </a:r>
          </a:p>
        </p:txBody>
      </p:sp>
    </p:spTree>
    <p:extLst>
      <p:ext uri="{BB962C8B-B14F-4D97-AF65-F5344CB8AC3E}">
        <p14:creationId xmlns:p14="http://schemas.microsoft.com/office/powerpoint/2010/main" val="1260624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797211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797211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900352"/>
              </p:ext>
            </p:extLst>
          </p:nvPr>
        </p:nvGraphicFramePr>
        <p:xfrm>
          <a:off x="2392679" y="4521200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6695440" y="3444687"/>
            <a:ext cx="1287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between</a:t>
            </a:r>
          </a:p>
        </p:txBody>
      </p:sp>
      <p:cxnSp>
        <p:nvCxnSpPr>
          <p:cNvPr id="30" name="Straight Connector 29"/>
          <p:cNvCxnSpPr>
            <a:endCxn id="22" idx="2"/>
          </p:cNvCxnSpPr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0"/>
          </p:cNvCxnSpPr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3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436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56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55360" y="453135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110919" y="454007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0671558"/>
                  </p:ext>
                </p:extLst>
              </p:nvPr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0671558"/>
                  </p:ext>
                </p:extLst>
              </p:nvPr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296" r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Rectangle 21"/>
          <p:cNvSpPr/>
          <p:nvPr/>
        </p:nvSpPr>
        <p:spPr>
          <a:xfrm>
            <a:off x="6695440" y="3444687"/>
            <a:ext cx="1287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between</a:t>
            </a:r>
          </a:p>
        </p:txBody>
      </p:sp>
      <p:cxnSp>
        <p:nvCxnSpPr>
          <p:cNvPr id="30" name="Straight Connector 29"/>
          <p:cNvCxnSpPr>
            <a:endCxn id="22" idx="2"/>
          </p:cNvCxnSpPr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0"/>
          </p:cNvCxnSpPr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</p:spTree>
    <p:extLst>
      <p:ext uri="{BB962C8B-B14F-4D97-AF65-F5344CB8AC3E}">
        <p14:creationId xmlns:p14="http://schemas.microsoft.com/office/powerpoint/2010/main" val="1686955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10919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095590" y="346350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296" r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7075608" y="3444687"/>
                <a:ext cx="5276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08" y="3444687"/>
                <a:ext cx="527644" cy="461665"/>
              </a:xfrm>
              <a:prstGeom prst="rect">
                <a:avLst/>
              </a:prstGeom>
              <a:blipFill>
                <a:blip r:embed="rId4"/>
                <a:stretch>
                  <a:fillRect l="-232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>
            <a:endCxn id="22" idx="2"/>
          </p:cNvCxnSpPr>
          <p:nvPr/>
        </p:nvCxnSpPr>
        <p:spPr>
          <a:xfrm flipV="1">
            <a:off x="6309360" y="3906352"/>
            <a:ext cx="1030070" cy="6250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0"/>
          </p:cNvCxnSpPr>
          <p:nvPr/>
        </p:nvCxnSpPr>
        <p:spPr>
          <a:xfrm>
            <a:off x="5080000" y="2194560"/>
            <a:ext cx="2259430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5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</p:spTree>
    <p:extLst>
      <p:ext uri="{BB962C8B-B14F-4D97-AF65-F5344CB8AC3E}">
        <p14:creationId xmlns:p14="http://schemas.microsoft.com/office/powerpoint/2010/main" val="2723728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>
          <a:xfrm>
            <a:off x="4866640" y="178620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296" r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7075608" y="3444687"/>
                <a:ext cx="5276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08" y="3444687"/>
                <a:ext cx="527644" cy="461665"/>
              </a:xfrm>
              <a:prstGeom prst="rect">
                <a:avLst/>
              </a:prstGeom>
              <a:blipFill>
                <a:blip r:embed="rId4"/>
                <a:stretch>
                  <a:fillRect l="-232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>
            <a:endCxn id="22" idx="2"/>
          </p:cNvCxnSpPr>
          <p:nvPr/>
        </p:nvCxnSpPr>
        <p:spPr>
          <a:xfrm flipV="1">
            <a:off x="6309360" y="3906352"/>
            <a:ext cx="1030070" cy="6250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0"/>
          </p:cNvCxnSpPr>
          <p:nvPr/>
        </p:nvCxnSpPr>
        <p:spPr>
          <a:xfrm>
            <a:off x="5080000" y="2194560"/>
            <a:ext cx="2259430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5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20250" y="1745743"/>
            <a:ext cx="222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Combine these into a single distribution.</a:t>
            </a:r>
          </a:p>
        </p:txBody>
      </p:sp>
    </p:spTree>
    <p:extLst>
      <p:ext uri="{BB962C8B-B14F-4D97-AF65-F5344CB8AC3E}">
        <p14:creationId xmlns:p14="http://schemas.microsoft.com/office/powerpoint/2010/main" val="748704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110919" y="454007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4692"/>
                  </p:ext>
                </p:extLst>
              </p:nvPr>
            </p:nvGraphicFramePr>
            <p:xfrm>
              <a:off x="2392679" y="4521200"/>
              <a:ext cx="7406642" cy="4572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4692"/>
                  </p:ext>
                </p:extLst>
              </p:nvPr>
            </p:nvGraphicFramePr>
            <p:xfrm>
              <a:off x="2392679" y="4521200"/>
              <a:ext cx="7406642" cy="4572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 b="-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5" name="Rectangle 4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882896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110919" y="454007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572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572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 b="-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15" name="Rectangle 14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85355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279402"/>
                  </p:ext>
                </p:extLst>
              </p:nvPr>
            </p:nvGraphicFramePr>
            <p:xfrm>
              <a:off x="2392679" y="4521200"/>
              <a:ext cx="7406642" cy="4572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279402"/>
                  </p:ext>
                </p:extLst>
              </p:nvPr>
            </p:nvGraphicFramePr>
            <p:xfrm>
              <a:off x="2392679" y="4521200"/>
              <a:ext cx="7406642" cy="4572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 b="-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8" name="Rectangle 27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9964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55360" y="453135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376489"/>
                  </p:ext>
                </p:extLst>
              </p:nvPr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376489"/>
                  </p:ext>
                </p:extLst>
              </p:nvPr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296" r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367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55360" y="453135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7129107"/>
                  </p:ext>
                </p:extLst>
              </p:nvPr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7129107"/>
                  </p:ext>
                </p:extLst>
              </p:nvPr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296" r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797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5389669"/>
                  </p:ext>
                </p:extLst>
              </p:nvPr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5389669"/>
                  </p:ext>
                </p:extLst>
              </p:nvPr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296" r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547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296" r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5796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44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006233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006233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296" r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442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296" r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410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09091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86343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60399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47928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25144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1171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0115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5750654"/>
                  </p:ext>
                </p:extLst>
              </p:nvPr>
            </p:nvGraphicFramePr>
            <p:xfrm>
              <a:off x="414019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5750654"/>
                  </p:ext>
                </p:extLst>
              </p:nvPr>
            </p:nvGraphicFramePr>
            <p:xfrm>
              <a:off x="414019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807356"/>
                  </p:ext>
                </p:extLst>
              </p:nvPr>
            </p:nvGraphicFramePr>
            <p:xfrm>
              <a:off x="414019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807356"/>
                  </p:ext>
                </p:extLst>
              </p:nvPr>
            </p:nvGraphicFramePr>
            <p:xfrm>
              <a:off x="414019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296" r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805688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908695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22165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22165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82752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666188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88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8857917" y="3454569"/>
                <a:ext cx="527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917" y="3454569"/>
                <a:ext cx="527645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" y="3563757"/>
            <a:ext cx="3007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depth of 3, which limits the work done per step.</a:t>
            </a:r>
          </a:p>
        </p:txBody>
      </p:sp>
      <p:sp>
        <p:nvSpPr>
          <p:cNvPr id="3" name="Left Brace 2"/>
          <p:cNvSpPr/>
          <p:nvPr/>
        </p:nvSpPr>
        <p:spPr>
          <a:xfrm>
            <a:off x="3921760" y="1741613"/>
            <a:ext cx="218439" cy="434121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79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 Example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</p:spTree>
    <p:extLst>
      <p:ext uri="{BB962C8B-B14F-4D97-AF65-F5344CB8AC3E}">
        <p14:creationId xmlns:p14="http://schemas.microsoft.com/office/powerpoint/2010/main" val="35521663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Oval 1"/>
          <p:cNvSpPr/>
          <p:nvPr/>
        </p:nvSpPr>
        <p:spPr>
          <a:xfrm>
            <a:off x="5962613" y="3059930"/>
            <a:ext cx="764930" cy="76493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46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1233053" y="3428100"/>
            <a:ext cx="274320" cy="914400"/>
            <a:chOff x="1585732" y="4709318"/>
            <a:chExt cx="274320" cy="914400"/>
          </a:xfrm>
        </p:grpSpPr>
        <p:sp>
          <p:nvSpPr>
            <p:cNvPr id="106" name="Rectangle 10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492732" y="2138346"/>
            <a:ext cx="274320" cy="914400"/>
            <a:chOff x="1585732" y="4709318"/>
            <a:chExt cx="274320" cy="914400"/>
          </a:xfrm>
        </p:grpSpPr>
        <p:sp>
          <p:nvSpPr>
            <p:cNvPr id="103" name="Rectangle 10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767052" y="1147530"/>
            <a:ext cx="274320" cy="914400"/>
            <a:chOff x="1585732" y="4709318"/>
            <a:chExt cx="274320" cy="914400"/>
          </a:xfrm>
        </p:grpSpPr>
        <p:sp>
          <p:nvSpPr>
            <p:cNvPr id="100" name="Rectangle 9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80827" y="1763198"/>
            <a:ext cx="274320" cy="914400"/>
            <a:chOff x="1585732" y="4709318"/>
            <a:chExt cx="274320" cy="914400"/>
          </a:xfrm>
        </p:grpSpPr>
        <p:sp>
          <p:nvSpPr>
            <p:cNvPr id="97" name="Rectangle 9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555147" y="3052729"/>
            <a:ext cx="274320" cy="914400"/>
            <a:chOff x="1585732" y="4709318"/>
            <a:chExt cx="274320" cy="914400"/>
          </a:xfrm>
        </p:grpSpPr>
        <p:sp>
          <p:nvSpPr>
            <p:cNvPr id="94" name="Rectangle 93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18550" y="4244423"/>
            <a:ext cx="274320" cy="914400"/>
            <a:chOff x="1585732" y="4709318"/>
            <a:chExt cx="274320" cy="914400"/>
          </a:xfrm>
        </p:grpSpPr>
        <p:sp>
          <p:nvSpPr>
            <p:cNvPr id="91" name="Rectangle 90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795171" y="2965759"/>
            <a:ext cx="274320" cy="914400"/>
            <a:chOff x="1585732" y="4709318"/>
            <a:chExt cx="274320" cy="914400"/>
          </a:xfrm>
        </p:grpSpPr>
        <p:sp>
          <p:nvSpPr>
            <p:cNvPr id="88" name="Rectangle 8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244681" y="3891607"/>
            <a:ext cx="274320" cy="914400"/>
            <a:chOff x="1585732" y="4709318"/>
            <a:chExt cx="274320" cy="914400"/>
          </a:xfrm>
        </p:grpSpPr>
        <p:sp>
          <p:nvSpPr>
            <p:cNvPr id="85" name="Rectangle 84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389430" y="2047595"/>
            <a:ext cx="274320" cy="914400"/>
            <a:chOff x="1585732" y="4709318"/>
            <a:chExt cx="274320" cy="914400"/>
          </a:xfrm>
        </p:grpSpPr>
        <p:sp>
          <p:nvSpPr>
            <p:cNvPr id="82" name="Rectangle 8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05987" y="2037121"/>
            <a:ext cx="274320" cy="914400"/>
            <a:chOff x="1585732" y="4709318"/>
            <a:chExt cx="274320" cy="914400"/>
          </a:xfrm>
        </p:grpSpPr>
        <p:sp>
          <p:nvSpPr>
            <p:cNvPr id="79" name="Rectangle 7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</p:grpSpPr>
        <p:sp>
          <p:nvSpPr>
            <p:cNvPr id="76" name="Rectangle 7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754647" y="3178653"/>
            <a:ext cx="274320" cy="914400"/>
            <a:chOff x="1585732" y="4709318"/>
            <a:chExt cx="274320" cy="914400"/>
          </a:xfrm>
        </p:grpSpPr>
        <p:sp>
          <p:nvSpPr>
            <p:cNvPr id="73" name="Rectangle 7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633237" y="2105188"/>
            <a:ext cx="274320" cy="914400"/>
            <a:chOff x="1585732" y="4709318"/>
            <a:chExt cx="274320" cy="914400"/>
          </a:xfrm>
        </p:grpSpPr>
        <p:sp>
          <p:nvSpPr>
            <p:cNvPr id="70" name="Rectangle 6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47241" y="3859478"/>
            <a:ext cx="274320" cy="914400"/>
            <a:chOff x="1585732" y="4709318"/>
            <a:chExt cx="274320" cy="914400"/>
          </a:xfrm>
        </p:grpSpPr>
        <p:sp>
          <p:nvSpPr>
            <p:cNvPr id="67" name="Rectangle 6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6958" y="1681129"/>
            <a:ext cx="274320" cy="914400"/>
            <a:chOff x="1585732" y="4709318"/>
            <a:chExt cx="274320" cy="914400"/>
          </a:xfrm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82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1233053" y="3428100"/>
            <a:ext cx="274320" cy="914400"/>
            <a:chOff x="1585732" y="4709318"/>
            <a:chExt cx="274320" cy="914400"/>
          </a:xfrm>
        </p:grpSpPr>
        <p:sp>
          <p:nvSpPr>
            <p:cNvPr id="106" name="Rectangle 10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492732" y="2138346"/>
            <a:ext cx="274320" cy="914400"/>
            <a:chOff x="1585732" y="4709318"/>
            <a:chExt cx="274320" cy="914400"/>
          </a:xfrm>
        </p:grpSpPr>
        <p:sp>
          <p:nvSpPr>
            <p:cNvPr id="103" name="Rectangle 10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767052" y="1147530"/>
            <a:ext cx="274320" cy="914400"/>
            <a:chOff x="1585732" y="4709318"/>
            <a:chExt cx="274320" cy="914400"/>
          </a:xfrm>
        </p:grpSpPr>
        <p:sp>
          <p:nvSpPr>
            <p:cNvPr id="100" name="Rectangle 9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80827" y="1763198"/>
            <a:ext cx="274320" cy="914400"/>
            <a:chOff x="1585732" y="4709318"/>
            <a:chExt cx="274320" cy="914400"/>
          </a:xfrm>
        </p:grpSpPr>
        <p:sp>
          <p:nvSpPr>
            <p:cNvPr id="97" name="Rectangle 9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555147" y="3052729"/>
            <a:ext cx="274320" cy="914400"/>
            <a:chOff x="1585732" y="4709318"/>
            <a:chExt cx="274320" cy="914400"/>
          </a:xfrm>
        </p:grpSpPr>
        <p:sp>
          <p:nvSpPr>
            <p:cNvPr id="94" name="Rectangle 93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18550" y="4244423"/>
            <a:ext cx="274320" cy="914400"/>
            <a:chOff x="1585732" y="4709318"/>
            <a:chExt cx="274320" cy="914400"/>
          </a:xfrm>
        </p:grpSpPr>
        <p:sp>
          <p:nvSpPr>
            <p:cNvPr id="91" name="Rectangle 90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795171" y="2965759"/>
            <a:ext cx="274320" cy="914400"/>
            <a:chOff x="1585732" y="4709318"/>
            <a:chExt cx="274320" cy="914400"/>
          </a:xfrm>
        </p:grpSpPr>
        <p:sp>
          <p:nvSpPr>
            <p:cNvPr id="88" name="Rectangle 8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244681" y="3891607"/>
            <a:ext cx="274320" cy="914400"/>
            <a:chOff x="1585732" y="4709318"/>
            <a:chExt cx="274320" cy="914400"/>
          </a:xfrm>
        </p:grpSpPr>
        <p:sp>
          <p:nvSpPr>
            <p:cNvPr id="85" name="Rectangle 84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389430" y="2047595"/>
            <a:ext cx="274320" cy="914400"/>
            <a:chOff x="1585732" y="4709318"/>
            <a:chExt cx="274320" cy="914400"/>
          </a:xfrm>
        </p:grpSpPr>
        <p:sp>
          <p:nvSpPr>
            <p:cNvPr id="82" name="Rectangle 8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05987" y="2037121"/>
            <a:ext cx="274320" cy="914400"/>
            <a:chOff x="1585732" y="4709318"/>
            <a:chExt cx="274320" cy="914400"/>
          </a:xfrm>
        </p:grpSpPr>
        <p:sp>
          <p:nvSpPr>
            <p:cNvPr id="79" name="Rectangle 7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</p:grpSpPr>
        <p:sp>
          <p:nvSpPr>
            <p:cNvPr id="76" name="Rectangle 7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754647" y="3178653"/>
            <a:ext cx="274320" cy="914400"/>
            <a:chOff x="1585732" y="4709318"/>
            <a:chExt cx="274320" cy="914400"/>
          </a:xfrm>
        </p:grpSpPr>
        <p:sp>
          <p:nvSpPr>
            <p:cNvPr id="73" name="Rectangle 7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633237" y="2105188"/>
            <a:ext cx="274320" cy="914400"/>
            <a:chOff x="1585732" y="4709318"/>
            <a:chExt cx="274320" cy="914400"/>
          </a:xfrm>
        </p:grpSpPr>
        <p:sp>
          <p:nvSpPr>
            <p:cNvPr id="70" name="Rectangle 6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47241" y="3859478"/>
            <a:ext cx="274320" cy="914400"/>
            <a:chOff x="1585732" y="4709318"/>
            <a:chExt cx="274320" cy="914400"/>
          </a:xfrm>
        </p:grpSpPr>
        <p:sp>
          <p:nvSpPr>
            <p:cNvPr id="67" name="Rectangle 6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6958" y="1681129"/>
            <a:ext cx="274320" cy="914400"/>
            <a:chOff x="1585732" y="4709318"/>
            <a:chExt cx="274320" cy="914400"/>
          </a:xfrm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81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63" name="Title 6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" name="Text Placeholder 6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67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86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92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Update the distribution as each word is added.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9" t="25867" r="13011" b="54097"/>
          <a:stretch/>
        </p:blipFill>
        <p:spPr>
          <a:xfrm>
            <a:off x="5940552" y="1546130"/>
            <a:ext cx="5413248" cy="3960590"/>
          </a:xfrm>
        </p:spPr>
      </p:pic>
      <p:sp>
        <p:nvSpPr>
          <p:cNvPr id="12" name="TextBox 11"/>
          <p:cNvSpPr txBox="1"/>
          <p:nvPr/>
        </p:nvSpPr>
        <p:spPr>
          <a:xfrm>
            <a:off x="6019800" y="5506720"/>
            <a:ext cx="85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5506720"/>
            <a:ext cx="256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…orange cube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9800" y="5732781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…between the red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9800" y="5946141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…and the yellow.</a:t>
            </a:r>
          </a:p>
        </p:txBody>
      </p:sp>
    </p:spTree>
    <p:extLst>
      <p:ext uri="{BB962C8B-B14F-4D97-AF65-F5344CB8AC3E}">
        <p14:creationId xmlns:p14="http://schemas.microsoft.com/office/powerpoint/2010/main" val="351951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20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35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32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32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583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85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68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25%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28%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26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492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766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412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778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29%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39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2" t="8148" r="21817" b="72296"/>
          <a:stretch/>
        </p:blipFill>
        <p:spPr>
          <a:xfrm>
            <a:off x="429260" y="858520"/>
            <a:ext cx="11333480" cy="51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26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3" y="781050"/>
            <a:ext cx="88296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31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58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5400000">
            <a:off x="5810786" y="3343640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76417" y="3607070"/>
            <a:ext cx="140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object</a:t>
            </a:r>
          </a:p>
        </p:txBody>
      </p:sp>
      <p:sp>
        <p:nvSpPr>
          <p:cNvPr id="11" name="Right Brace 10"/>
          <p:cNvSpPr/>
          <p:nvPr/>
        </p:nvSpPr>
        <p:spPr>
          <a:xfrm rot="16200000">
            <a:off x="5077357" y="2714037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55514" y="1763998"/>
            <a:ext cx="238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Distribution</a:t>
            </a:r>
            <a:br>
              <a:rPr lang="en-US" dirty="0"/>
            </a:br>
            <a:r>
              <a:rPr lang="en-US" dirty="0"/>
              <a:t>(over all objects)</a:t>
            </a:r>
          </a:p>
          <a:p>
            <a:pPr algn="ctr"/>
            <a:r>
              <a:rPr lang="en-US" dirty="0"/>
              <a:t>that the input refers to.</a:t>
            </a:r>
          </a:p>
        </p:txBody>
      </p:sp>
      <p:sp>
        <p:nvSpPr>
          <p:cNvPr id="13" name="Right Brace 12"/>
          <p:cNvSpPr/>
          <p:nvPr/>
        </p:nvSpPr>
        <p:spPr>
          <a:xfrm rot="16200000">
            <a:off x="6775882" y="2094173"/>
            <a:ext cx="137160" cy="15242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22542" y="2317996"/>
            <a:ext cx="131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2000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1884" t="-112000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943" t="-112000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73" t="-112000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065" t="-112000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39316" t="-112000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3578" t="-112000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3511" t="-112000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5495" t="-112000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21661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411645" y="1671173"/>
                <a:ext cx="588104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sz="3200" b="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,…)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1671173"/>
                <a:ext cx="5881042" cy="492443"/>
              </a:xfrm>
              <a:prstGeom prst="rect">
                <a:avLst/>
              </a:prstGeom>
              <a:blipFill>
                <a:blip r:embed="rId3"/>
                <a:stretch>
                  <a:fillRect l="-4253" t="-23457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smtClean="0"/>
                                    </m:ctrlPr>
                                  </m:sSubPr>
                                  <m:e>
                                    <m:r>
                                      <a:rPr lang="en-US" sz="2400" smtClean="0"/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/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411645" y="2297089"/>
                <a:ext cx="5881042" cy="5627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sz="3200" b="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∏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endChr m:val="|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2297089"/>
                <a:ext cx="5881042" cy="562783"/>
              </a:xfrm>
              <a:prstGeom prst="rect">
                <a:avLst/>
              </a:prstGeom>
              <a:blipFill>
                <a:blip r:embed="rId7"/>
                <a:stretch>
                  <a:fillRect l="-4253" t="-9783" b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407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1" grpId="0" animBg="1"/>
      <p:bldP spid="12" grpId="0"/>
      <p:bldP spid="13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455889"/>
              </p:ext>
            </p:extLst>
          </p:nvPr>
        </p:nvGraphicFramePr>
        <p:xfrm>
          <a:off x="2658645" y="433355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586498"/>
      </p:ext>
    </p:extLst>
  </p:cSld>
  <p:clrMapOvr>
    <a:masterClrMapping/>
  </p:clrMapOvr>
  <p:transition advClick="0" advTm="5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670532" y="2044542"/>
            <a:ext cx="7094748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70531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909306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467360" y="2044543"/>
            <a:ext cx="4101572" cy="32996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740132" y="482918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5400000">
            <a:off x="3585952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09238"/>
              </p:ext>
            </p:extLst>
          </p:nvPr>
        </p:nvGraphicFramePr>
        <p:xfrm>
          <a:off x="2658645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b="0" dirty="0"/>
              </a:p>
              <a:p>
                <a:pPr algn="ctr"/>
                <a:r>
                  <a:rPr lang="en-US" sz="2000" b="0" dirty="0"/>
                  <a:t>Unigram model over all objects.</a:t>
                </a:r>
              </a:p>
              <a:p>
                <a:pPr algn="ctr"/>
                <a:endParaRPr lang="en-US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≈5%</m:t>
                    </m:r>
                  </m:oMath>
                </a14:m>
                <a:r>
                  <a:rPr lang="en-US" sz="1600" b="0" dirty="0"/>
                  <a:t> is the smoothing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/>
                  <a:t> is how often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b="0" dirty="0"/>
                  <a:t> is used to refer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b="0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1600" b="0" dirty="0"/>
                  <a:t> is the set of all objects.</a:t>
                </a: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blipFill>
                <a:blip r:embed="rId4"/>
                <a:stretch>
                  <a:fillRect l="-2063" b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6477632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8922253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213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8" grpId="0" animBg="1"/>
      <p:bldP spid="29" grpId="0"/>
      <p:bldP spid="30" grpId="0" animBg="1"/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1081</TotalTime>
  <Words>744</Words>
  <Application>Microsoft Office PowerPoint</Application>
  <PresentationFormat>Widescreen</PresentationFormat>
  <Paragraphs>677</Paragraphs>
  <Slides>47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Incrementally Parsing Referring Expressions</vt:lpstr>
      <vt:lpstr>Problem</vt:lpstr>
      <vt:lpstr>State-of-the-art</vt:lpstr>
      <vt:lpstr>Incremental Parsing</vt:lpstr>
      <vt:lpstr>Technical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Incremental Parsing</vt:lpstr>
      <vt:lpstr>Implicit Tree Structure</vt:lpstr>
      <vt:lpstr>Implicit Tree Structure – Step 1</vt:lpstr>
      <vt:lpstr>Implicit Tree Structure – Step 2</vt:lpstr>
      <vt:lpstr>Implicit Tree Structure – Step 3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Test Set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Manek</dc:creator>
  <cp:lastModifiedBy>Gaurav Manek</cp:lastModifiedBy>
  <cp:revision>99</cp:revision>
  <dcterms:created xsi:type="dcterms:W3CDTF">2016-02-21T03:02:29Z</dcterms:created>
  <dcterms:modified xsi:type="dcterms:W3CDTF">2016-02-21T21:04:01Z</dcterms:modified>
</cp:coreProperties>
</file>